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70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T4OO0TFLHw" TargetMode="External"/><Relationship Id="rId2" Type="http://schemas.openxmlformats.org/officeDocument/2006/relationships/hyperlink" Target="http://en.wikipedia.org/wiki/Solar_system_formatio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1-2. Solar system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8856984" cy="498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635896" y="6581001"/>
            <a:ext cx="29081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http://sse.jpl.nasa.gov/planets/index.cfm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874"/>
            <a:ext cx="9165581" cy="519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1258" y="5733256"/>
            <a:ext cx="24545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http://nineplanets.org/thesun.html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274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60648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714500" y="643984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http://lunaf.com/english/live-data/solar-system-planets-orbits/</a:t>
            </a:r>
            <a:endParaRPr lang="ko-KR" altLang="en-US" sz="1200" dirty="0"/>
          </a:p>
        </p:txBody>
      </p:sp>
      <p:sp>
        <p:nvSpPr>
          <p:cNvPr id="3" name="직사각형 2"/>
          <p:cNvSpPr/>
          <p:nvPr/>
        </p:nvSpPr>
        <p:spPr>
          <a:xfrm>
            <a:off x="683568" y="5977798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Positions of the planets in our Solar System and their orbits around the Sun.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8402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8864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403648" y="5903640"/>
            <a:ext cx="6750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The inner Solar System, from the Sun to Jupiter. Also includes the asteroid belt (the white donut-shaped cloud), the </a:t>
            </a:r>
            <a:r>
              <a:rPr lang="en-US" altLang="ko-KR" sz="1200" dirty="0" err="1"/>
              <a:t>Hildas</a:t>
            </a:r>
            <a:r>
              <a:rPr lang="en-US" altLang="ko-KR" sz="1200" dirty="0"/>
              <a:t> (the orange "triangle" just inside the orbit of Jupiter), the Jupiter </a:t>
            </a:r>
            <a:r>
              <a:rPr lang="en-US" altLang="ko-KR" sz="1200" dirty="0" err="1"/>
              <a:t>trojans</a:t>
            </a:r>
            <a:r>
              <a:rPr lang="en-US" altLang="ko-KR" sz="1200" dirty="0"/>
              <a:t> (green), and the near-Earth asteroids. The group that leads Jupiter are called the "Greeks" and the trailing group are called the "Trojans" (Murray and Dermott, Solar System Dynamics, pg. 107).</a:t>
            </a:r>
            <a:endParaRPr lang="ko-KR" altLang="en-US" sz="1200" dirty="0"/>
          </a:p>
        </p:txBody>
      </p:sp>
      <p:sp>
        <p:nvSpPr>
          <p:cNvPr id="3" name="직사각형 2"/>
          <p:cNvSpPr/>
          <p:nvPr/>
        </p:nvSpPr>
        <p:spPr>
          <a:xfrm>
            <a:off x="1835696" y="260648"/>
            <a:ext cx="29129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http://en.wikipedia.org/wiki/Asteroid_belt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26876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Asteroids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3338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4078"/>
            <a:ext cx="26193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523875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8687"/>
            <a:ext cx="47625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6136" y="551723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Comets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489891" y="441913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http://www.mira.org/fts0/planets/102/text/txt001x.htm </a:t>
            </a:r>
            <a:endParaRPr lang="ko-KR" altLang="en-US" sz="1200" dirty="0"/>
          </a:p>
        </p:txBody>
      </p:sp>
      <p:sp>
        <p:nvSpPr>
          <p:cNvPr id="4" name="직사각형 3"/>
          <p:cNvSpPr/>
          <p:nvPr/>
        </p:nvSpPr>
        <p:spPr>
          <a:xfrm>
            <a:off x="4091186" y="643337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http://deepimpact.umd.edu/gallery/orbits3.html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15714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620688"/>
            <a:ext cx="7620000" cy="5505475"/>
          </a:xfrm>
        </p:spPr>
        <p:txBody>
          <a:bodyPr/>
          <a:lstStyle/>
          <a:p>
            <a:r>
              <a:rPr lang="en-US" altLang="ko-KR" sz="2800" dirty="0" smtClean="0"/>
              <a:t>Some significant features of our solar system</a:t>
            </a:r>
          </a:p>
          <a:p>
            <a:pPr marL="457200" indent="-457200">
              <a:buAutoNum type="arabicPeriod"/>
            </a:pPr>
            <a:r>
              <a:rPr lang="en-US" altLang="ko-KR" dirty="0" smtClean="0"/>
              <a:t>The Sun occupies 99.8% of the total mass, while having only 2% of the total angular </a:t>
            </a:r>
            <a:r>
              <a:rPr lang="en-US" altLang="ko-KR" dirty="0" smtClean="0"/>
              <a:t>momentum. Most of the angular momentum is on the planets.</a:t>
            </a:r>
            <a:endParaRPr lang="en-US" altLang="ko-KR" dirty="0" smtClean="0"/>
          </a:p>
          <a:p>
            <a:pPr marL="457200" indent="-457200">
              <a:buAutoNum type="arabicPeriod"/>
            </a:pPr>
            <a:r>
              <a:rPr lang="en-US" altLang="ko-KR" dirty="0" smtClean="0"/>
              <a:t>All the planets revolve around the Sun in the same direction along elliptical orbits on a roughly same plane</a:t>
            </a:r>
          </a:p>
          <a:p>
            <a:pPr marL="457200" indent="-457200">
              <a:buAutoNum type="arabicPeriod"/>
            </a:pPr>
            <a:r>
              <a:rPr lang="en-US" altLang="ko-KR" dirty="0" smtClean="0"/>
              <a:t>Most of the planets rotate to the same direction as the revolution (exception: Venus, Uranus)</a:t>
            </a:r>
          </a:p>
          <a:p>
            <a:pPr marL="457200" indent="-457200">
              <a:buAutoNum type="arabicPeriod"/>
            </a:pPr>
            <a:r>
              <a:rPr lang="en-US" altLang="ko-KR" dirty="0" smtClean="0"/>
              <a:t>The planets array in a regular manner – </a:t>
            </a:r>
            <a:r>
              <a:rPr lang="en-US" altLang="ko-KR" dirty="0" smtClean="0"/>
              <a:t>following </a:t>
            </a:r>
            <a:r>
              <a:rPr lang="en-US" altLang="ko-KR" dirty="0" smtClean="0"/>
              <a:t>so called “</a:t>
            </a:r>
            <a:r>
              <a:rPr lang="en-US" altLang="ko-KR" dirty="0" err="1" smtClean="0"/>
              <a:t>Titius</a:t>
            </a:r>
            <a:r>
              <a:rPr lang="en-US" altLang="ko-KR" dirty="0" smtClean="0"/>
              <a:t>-Bode rule”.</a:t>
            </a:r>
          </a:p>
          <a:p>
            <a:pPr marL="457200" indent="-457200">
              <a:buAutoNum type="arabicPeriod"/>
            </a:pPr>
            <a:r>
              <a:rPr lang="en-US" altLang="ko-KR" dirty="0" smtClean="0"/>
              <a:t>Planets grouped into </a:t>
            </a:r>
          </a:p>
          <a:p>
            <a:pPr marL="914400" lvl="1" indent="-457200">
              <a:buAutoNum type="arabicPeriod"/>
            </a:pPr>
            <a:r>
              <a:rPr lang="en-US" altLang="ko-KR" dirty="0" smtClean="0"/>
              <a:t>Inner planets, terrestrial planets: Mercury to Mars</a:t>
            </a:r>
          </a:p>
          <a:p>
            <a:pPr marL="914400" lvl="1" indent="-457200">
              <a:buAutoNum type="arabicPeriod"/>
            </a:pPr>
            <a:r>
              <a:rPr lang="en-US" altLang="ko-KR" dirty="0" smtClean="0"/>
              <a:t>Outer planets, major planets: Jupiter to Neptune</a:t>
            </a:r>
          </a:p>
        </p:txBody>
      </p:sp>
    </p:spTree>
    <p:extLst>
      <p:ext uri="{BB962C8B-B14F-4D97-AF65-F5344CB8AC3E}">
        <p14:creationId xmlns:p14="http://schemas.microsoft.com/office/powerpoint/2010/main" val="2636119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6696744" cy="292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043608" y="482197"/>
                <a:ext cx="3830985" cy="1723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dirty="0" err="1" smtClean="0"/>
                  <a:t>Titius</a:t>
                </a:r>
                <a:r>
                  <a:rPr lang="en-US" altLang="ko-KR" sz="2800" dirty="0" smtClean="0"/>
                  <a:t>-Bode Rule (Law)</a:t>
                </a:r>
              </a:p>
              <a:p>
                <a:endParaRPr lang="en-US" altLang="ko-KR" dirty="0"/>
              </a:p>
              <a:p>
                <a:r>
                  <a:rPr lang="en-US" altLang="ko-KR" sz="2400" dirty="0" smtClean="0"/>
                  <a:t>D(AU) = 0.4 + 0.3 * 2</a:t>
                </a:r>
                <a:r>
                  <a:rPr lang="en-US" altLang="ko-KR" sz="2400" baseline="30000" dirty="0" smtClean="0"/>
                  <a:t>m</a:t>
                </a:r>
                <a:r>
                  <a:rPr lang="en-US" altLang="ko-KR" sz="2400" dirty="0" smtClean="0"/>
                  <a:t> </a:t>
                </a:r>
              </a:p>
              <a:p>
                <a:endParaRPr lang="en-US" altLang="ko-KR" dirty="0" smtClean="0"/>
              </a:p>
              <a:p>
                <a:r>
                  <a:rPr lang="en-US" altLang="ko-KR" dirty="0" smtClean="0"/>
                  <a:t>m = -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en-US" altLang="ko-KR" dirty="0" smtClean="0"/>
                  <a:t>, 0, 1, 2</a:t>
                </a:r>
                <a:endParaRPr lang="ko-KR" alt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82197"/>
                <a:ext cx="3830985" cy="1723549"/>
              </a:xfrm>
              <a:prstGeom prst="rect">
                <a:avLst/>
              </a:prstGeom>
              <a:blipFill rotWithShape="1">
                <a:blip r:embed="rId3"/>
                <a:stretch>
                  <a:fillRect l="-3180" t="-3534" r="-1749" b="-459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직사각형 4"/>
          <p:cNvSpPr/>
          <p:nvPr/>
        </p:nvSpPr>
        <p:spPr>
          <a:xfrm>
            <a:off x="971600" y="6021288"/>
            <a:ext cx="28223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http://en.wikipedia.org/wiki/Titius_Bode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1551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620688"/>
            <a:ext cx="7620000" cy="5505475"/>
          </a:xfrm>
        </p:spPr>
        <p:txBody>
          <a:bodyPr/>
          <a:lstStyle/>
          <a:p>
            <a:r>
              <a:rPr lang="en-US" altLang="ko-KR" sz="2800" dirty="0" smtClean="0"/>
              <a:t>Theories of Solar System Formation</a:t>
            </a:r>
            <a:endParaRPr lang="en-US" altLang="ko-KR" sz="2800" dirty="0" smtClean="0"/>
          </a:p>
          <a:p>
            <a:pPr marL="457200" indent="-457200">
              <a:buAutoNum type="arabicPeriod"/>
            </a:pPr>
            <a:r>
              <a:rPr lang="en-US" altLang="ko-KR" dirty="0" smtClean="0"/>
              <a:t>Nebula theory: Kant, Laplace</a:t>
            </a:r>
            <a:endParaRPr lang="en-US" altLang="ko-KR" dirty="0" smtClean="0"/>
          </a:p>
          <a:p>
            <a:pPr marL="457200" indent="-457200">
              <a:buAutoNum type="arabicPeriod"/>
            </a:pPr>
            <a:r>
              <a:rPr lang="en-US" altLang="ko-KR" dirty="0" smtClean="0"/>
              <a:t>External </a:t>
            </a:r>
            <a:r>
              <a:rPr lang="en-US" altLang="ko-KR" dirty="0" smtClean="0"/>
              <a:t>forces theory: Buffon, </a:t>
            </a:r>
            <a:r>
              <a:rPr lang="en-US" altLang="ko-KR" dirty="0" err="1" smtClean="0"/>
              <a:t>Chamberline</a:t>
            </a:r>
            <a:r>
              <a:rPr lang="en-US" altLang="ko-KR" dirty="0" smtClean="0"/>
              <a:t>, Moulton</a:t>
            </a:r>
          </a:p>
          <a:p>
            <a:pPr marL="457200" indent="-457200">
              <a:buAutoNum type="arabicPeriod"/>
            </a:pPr>
            <a:r>
              <a:rPr lang="en-US" altLang="ko-KR" dirty="0" err="1" smtClean="0"/>
              <a:t>Neonebula</a:t>
            </a:r>
            <a:r>
              <a:rPr lang="en-US" altLang="ko-KR" dirty="0" smtClean="0"/>
              <a:t> theory: </a:t>
            </a:r>
            <a:r>
              <a:rPr lang="en-US" altLang="ko-KR" dirty="0" err="1" smtClean="0"/>
              <a:t>Weizsacker</a:t>
            </a:r>
            <a:r>
              <a:rPr lang="en-US" altLang="ko-KR" dirty="0" smtClean="0"/>
              <a:t>, Anders, Owen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1043608" y="2564904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hlinkClick r:id="rId2"/>
              </a:rPr>
              <a:t>http://en.wikipedia.org/wiki/Solar_system_formation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115616" y="3125570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hlinkClick r:id="rId3"/>
              </a:rPr>
              <a:t>http://www.youtube.com/watch?v=RT4OO0TFLHw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66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5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970</TotalTime>
  <Words>294</Words>
  <Application>Microsoft Office PowerPoint</Application>
  <PresentationFormat>화면 슬라이드 쇼(4:3)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필수</vt:lpstr>
      <vt:lpstr>1-2. Solar system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29</cp:revision>
  <dcterms:created xsi:type="dcterms:W3CDTF">2013-09-03T00:41:18Z</dcterms:created>
  <dcterms:modified xsi:type="dcterms:W3CDTF">2014-03-01T12:00:49Z</dcterms:modified>
</cp:coreProperties>
</file>